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9" r:id="rId3"/>
    <p:sldId id="257" r:id="rId4"/>
    <p:sldId id="258"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86"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82639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330309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12798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113011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410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3913653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1156353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388884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641433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554DCD-6098-4483-B4A9-15DD62D50083}" type="datetimeFigureOut">
              <a:rPr lang="en-GB" smtClean="0"/>
              <a:t>16/03/2022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1136237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9554DCD-6098-4483-B4A9-15DD62D50083}" type="datetimeFigureOut">
              <a:rPr lang="en-GB" smtClean="0"/>
              <a:t>16/03/2022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194227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554DCD-6098-4483-B4A9-15DD62D50083}" type="datetimeFigureOut">
              <a:rPr lang="en-GB" smtClean="0"/>
              <a:t>16/03/2022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393644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554DCD-6098-4483-B4A9-15DD62D50083}" type="datetimeFigureOut">
              <a:rPr lang="en-GB" smtClean="0"/>
              <a:t>16/03/2022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274888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554DCD-6098-4483-B4A9-15DD62D50083}" type="datetimeFigureOut">
              <a:rPr lang="en-GB" smtClean="0"/>
              <a:t>16/03/2022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3465128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554DCD-6098-4483-B4A9-15DD62D50083}" type="datetimeFigureOut">
              <a:rPr lang="en-GB" smtClean="0"/>
              <a:t>16/03/2022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197026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9554DCD-6098-4483-B4A9-15DD62D50083}" type="datetimeFigureOut">
              <a:rPr lang="en-GB" smtClean="0"/>
              <a:t>16/03/2022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F60AA7-EEBC-4790-9652-F03B88E85838}" type="slidenum">
              <a:rPr lang="en-GB" smtClean="0"/>
              <a:t>‹#›</a:t>
            </a:fld>
            <a:endParaRPr lang="en-GB"/>
          </a:p>
        </p:txBody>
      </p:sp>
    </p:spTree>
    <p:extLst>
      <p:ext uri="{BB962C8B-B14F-4D97-AF65-F5344CB8AC3E}">
        <p14:creationId xmlns:p14="http://schemas.microsoft.com/office/powerpoint/2010/main" val="91814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554DCD-6098-4483-B4A9-15DD62D50083}" type="datetimeFigureOut">
              <a:rPr lang="en-GB" smtClean="0"/>
              <a:t>16/03/2022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7F60AA7-EEBC-4790-9652-F03B88E85838}" type="slidenum">
              <a:rPr lang="en-GB" smtClean="0"/>
              <a:t>‹#›</a:t>
            </a:fld>
            <a:endParaRPr lang="en-GB"/>
          </a:p>
        </p:txBody>
      </p:sp>
    </p:spTree>
    <p:extLst>
      <p:ext uri="{BB962C8B-B14F-4D97-AF65-F5344CB8AC3E}">
        <p14:creationId xmlns:p14="http://schemas.microsoft.com/office/powerpoint/2010/main" val="398611848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ov.wales/ending-physical-punishment-wales" TargetMode="External"/><Relationship Id="rId2" Type="http://schemas.openxmlformats.org/officeDocument/2006/relationships/hyperlink" Target="https://gov.wales/sites/default/files/publications/2021-09/ending-physical-punishment-information-for-parents_1.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zoewildy@Monmouthshire.gov.uk" TargetMode="External"/><Relationship Id="rId2" Type="http://schemas.openxmlformats.org/officeDocument/2006/relationships/hyperlink" Target="mailto:bethwatkins@Monmouthshire.gov.uk" TargetMode="External"/><Relationship Id="rId1" Type="http://schemas.openxmlformats.org/officeDocument/2006/relationships/slideLayout" Target="../slideLayouts/slideLayout7.xml"/><Relationship Id="rId6" Type="http://schemas.openxmlformats.org/officeDocument/2006/relationships/hyperlink" Target="mailto:childduty@Monmouthshire.gov.uk" TargetMode="External"/><Relationship Id="rId5" Type="http://schemas.openxmlformats.org/officeDocument/2006/relationships/hyperlink" Target="mailto:parenting@Monmouthshire.gov.uk" TargetMode="External"/><Relationship Id="rId4" Type="http://schemas.openxmlformats.org/officeDocument/2006/relationships/hyperlink" Target="mailto:clairline@Monmouthshire.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8843" y="1673014"/>
            <a:ext cx="7766936" cy="1646302"/>
          </a:xfrm>
        </p:spPr>
        <p:txBody>
          <a:bodyPr/>
          <a:lstStyle/>
          <a:p>
            <a:r>
              <a:rPr lang="en-GB" dirty="0" smtClean="0"/>
              <a:t>Out of Court Parenting</a:t>
            </a:r>
            <a:endParaRPr lang="en-GB" dirty="0"/>
          </a:p>
        </p:txBody>
      </p:sp>
    </p:spTree>
    <p:extLst>
      <p:ext uri="{BB962C8B-B14F-4D97-AF65-F5344CB8AC3E}">
        <p14:creationId xmlns:p14="http://schemas.microsoft.com/office/powerpoint/2010/main" val="7684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188720"/>
            <a:ext cx="7315200" cy="7109639"/>
          </a:xfrm>
          <a:prstGeom prst="rect">
            <a:avLst/>
          </a:prstGeom>
        </p:spPr>
        <p:txBody>
          <a:bodyPr wrap="square">
            <a:spAutoFit/>
          </a:bodyPr>
          <a:lstStyle/>
          <a:p>
            <a:pPr algn="ctr"/>
            <a:r>
              <a:rPr lang="en-GB" sz="2400" dirty="0"/>
              <a:t>After 21 March 2022 when the Children Wales Act comes into force the physical punishment of children will be illegal. The aim of the Children Wales Act is to help protect children’s rights and give all children in Wales the best start in life.  There is information on the law change on the Welsh Government’s website</a:t>
            </a:r>
            <a:r>
              <a:rPr lang="en-GB" sz="2400" dirty="0" smtClean="0"/>
              <a:t>.</a:t>
            </a:r>
          </a:p>
          <a:p>
            <a:pPr algn="ctr"/>
            <a:endParaRPr lang="en-GB" sz="2400" dirty="0"/>
          </a:p>
          <a:p>
            <a:pPr algn="ctr"/>
            <a:r>
              <a:rPr lang="en-GB" sz="2400" dirty="0">
                <a:solidFill>
                  <a:srgbClr val="002060"/>
                </a:solidFill>
                <a:hlinkClick r:id="rId2"/>
              </a:rPr>
              <a:t>https://</a:t>
            </a:r>
            <a:r>
              <a:rPr lang="en-GB" sz="2400" dirty="0" smtClean="0">
                <a:solidFill>
                  <a:srgbClr val="002060"/>
                </a:solidFill>
                <a:hlinkClick r:id="rId2"/>
              </a:rPr>
              <a:t>gov.wales/sites/default/files/publications/2021-09/ending-physical-punishment-information-for-parents_1.pdf</a:t>
            </a:r>
            <a:endParaRPr lang="en-GB" sz="2400" dirty="0" smtClean="0">
              <a:solidFill>
                <a:srgbClr val="002060"/>
              </a:solidFill>
            </a:endParaRPr>
          </a:p>
          <a:p>
            <a:pPr algn="ctr"/>
            <a:endParaRPr lang="en-GB" sz="2400" dirty="0">
              <a:solidFill>
                <a:srgbClr val="002060"/>
              </a:solidFill>
            </a:endParaRPr>
          </a:p>
          <a:p>
            <a:pPr algn="ctr"/>
            <a:r>
              <a:rPr lang="en-GB" sz="2400" dirty="0">
                <a:solidFill>
                  <a:srgbClr val="002060"/>
                </a:solidFill>
                <a:hlinkClick r:id="rId3"/>
              </a:rPr>
              <a:t>https://</a:t>
            </a:r>
            <a:r>
              <a:rPr lang="en-GB" sz="2400" dirty="0" smtClean="0">
                <a:solidFill>
                  <a:srgbClr val="002060"/>
                </a:solidFill>
                <a:hlinkClick r:id="rId3"/>
              </a:rPr>
              <a:t>gov.wales/ending-physical-punishment-wales</a:t>
            </a:r>
            <a:endParaRPr lang="en-GB" sz="2400" dirty="0" smtClean="0">
              <a:solidFill>
                <a:srgbClr val="002060"/>
              </a:solidFill>
            </a:endParaRPr>
          </a:p>
          <a:p>
            <a:pPr algn="ctr"/>
            <a:endParaRPr lang="en-GB" sz="2400" dirty="0" smtClean="0"/>
          </a:p>
          <a:p>
            <a:pPr algn="ctr"/>
            <a:endParaRPr lang="en-GB" sz="2400" dirty="0" smtClean="0"/>
          </a:p>
          <a:p>
            <a:pPr algn="ctr"/>
            <a:endParaRPr lang="en-GB" sz="2400" dirty="0"/>
          </a:p>
          <a:p>
            <a:pPr algn="ctr"/>
            <a:endParaRPr lang="en-GB" sz="2400" dirty="0" smtClean="0"/>
          </a:p>
          <a:p>
            <a:pPr algn="ctr"/>
            <a:r>
              <a:rPr lang="en-GB" sz="2400" dirty="0" smtClean="0"/>
              <a:t> </a:t>
            </a:r>
            <a:endParaRPr lang="en-GB" sz="2400" dirty="0"/>
          </a:p>
        </p:txBody>
      </p:sp>
    </p:spTree>
    <p:extLst>
      <p:ext uri="{BB962C8B-B14F-4D97-AF65-F5344CB8AC3E}">
        <p14:creationId xmlns:p14="http://schemas.microsoft.com/office/powerpoint/2010/main" val="2852582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Box 12"/>
          <p:cNvSpPr txBox="1"/>
          <p:nvPr/>
        </p:nvSpPr>
        <p:spPr>
          <a:xfrm>
            <a:off x="679268" y="339634"/>
            <a:ext cx="10384971" cy="584775"/>
          </a:xfrm>
          <a:prstGeom prst="rect">
            <a:avLst/>
          </a:prstGeom>
          <a:noFill/>
        </p:spPr>
        <p:txBody>
          <a:bodyPr wrap="square" rtlCol="0">
            <a:spAutoFit/>
          </a:bodyPr>
          <a:lstStyle/>
          <a:p>
            <a:pPr algn="ctr"/>
            <a:r>
              <a:rPr lang="en-GB" sz="3200" b="1" dirty="0" smtClean="0">
                <a:effectLst>
                  <a:outerShdw blurRad="38100" dist="38100" dir="2700000" algn="tl">
                    <a:srgbClr val="000000">
                      <a:alpha val="43137"/>
                    </a:srgbClr>
                  </a:outerShdw>
                </a:effectLst>
              </a:rPr>
              <a:t>  </a:t>
            </a:r>
            <a:r>
              <a:rPr lang="en-GB" sz="2000" b="1" dirty="0" smtClean="0">
                <a:effectLst>
                  <a:outerShdw blurRad="38100" dist="38100" dir="2700000" algn="tl">
                    <a:srgbClr val="000000">
                      <a:alpha val="43137"/>
                    </a:srgbClr>
                  </a:outerShdw>
                </a:effectLst>
              </a:rPr>
              <a:t>MCC Out of Court Parenting Referral Process</a:t>
            </a:r>
            <a:endParaRPr lang="en-GB" sz="2000" b="1" dirty="0">
              <a:effectLst>
                <a:outerShdw blurRad="38100" dist="38100" dir="2700000" algn="tl">
                  <a:srgbClr val="000000">
                    <a:alpha val="43137"/>
                  </a:srgbClr>
                </a:outerShdw>
              </a:effectLst>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047991991"/>
              </p:ext>
            </p:extLst>
          </p:nvPr>
        </p:nvGraphicFramePr>
        <p:xfrm>
          <a:off x="341313" y="838200"/>
          <a:ext cx="11761787" cy="5883275"/>
        </p:xfrm>
        <a:graphic>
          <a:graphicData uri="http://schemas.openxmlformats.org/presentationml/2006/ole">
            <mc:AlternateContent xmlns:mc="http://schemas.openxmlformats.org/markup-compatibility/2006">
              <mc:Choice xmlns:v="urn:schemas-microsoft-com:vml" Requires="v">
                <p:oleObj spid="_x0000_s1041" name="Document" r:id="rId3" imgW="11761503" imgH="5882751" progId="Word.Document.12">
                  <p:embed/>
                </p:oleObj>
              </mc:Choice>
              <mc:Fallback>
                <p:oleObj name="Document" r:id="rId3" imgW="11761503" imgH="5882751" progId="Word.Document.12">
                  <p:embed/>
                  <p:pic>
                    <p:nvPicPr>
                      <p:cNvPr id="0" name=""/>
                      <p:cNvPicPr/>
                      <p:nvPr/>
                    </p:nvPicPr>
                    <p:blipFill>
                      <a:blip r:embed="rId4"/>
                      <a:stretch>
                        <a:fillRect/>
                      </a:stretch>
                    </p:blipFill>
                    <p:spPr>
                      <a:xfrm>
                        <a:off x="341313" y="838200"/>
                        <a:ext cx="11761787" cy="5883275"/>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922493179"/>
              </p:ext>
            </p:extLst>
          </p:nvPr>
        </p:nvGraphicFramePr>
        <p:xfrm>
          <a:off x="938280" y="1029523"/>
          <a:ext cx="10567851" cy="5691952"/>
        </p:xfrm>
        <a:graphic>
          <a:graphicData uri="http://schemas.openxmlformats.org/presentationml/2006/ole">
            <mc:AlternateContent xmlns:mc="http://schemas.openxmlformats.org/markup-compatibility/2006">
              <mc:Choice xmlns:v="urn:schemas-microsoft-com:vml" Requires="v">
                <p:oleObj spid="_x0000_s1042" name="Acrobat Document" r:id="rId5" imgW="8020012" imgH="5667195" progId="AcroExch.Document.DC">
                  <p:embed/>
                </p:oleObj>
              </mc:Choice>
              <mc:Fallback>
                <p:oleObj name="Acrobat Document" r:id="rId5" imgW="8020012" imgH="5667195" progId="AcroExch.Document.DC">
                  <p:embed/>
                  <p:pic>
                    <p:nvPicPr>
                      <p:cNvPr id="0" name=""/>
                      <p:cNvPicPr/>
                      <p:nvPr/>
                    </p:nvPicPr>
                    <p:blipFill>
                      <a:blip r:embed="rId6"/>
                      <a:stretch>
                        <a:fillRect/>
                      </a:stretch>
                    </p:blipFill>
                    <p:spPr>
                      <a:xfrm>
                        <a:off x="938280" y="1029523"/>
                        <a:ext cx="10567851" cy="5691952"/>
                      </a:xfrm>
                      <a:prstGeom prst="rect">
                        <a:avLst/>
                      </a:prstGeom>
                    </p:spPr>
                  </p:pic>
                </p:oleObj>
              </mc:Fallback>
            </mc:AlternateContent>
          </a:graphicData>
        </a:graphic>
      </p:graphicFrame>
    </p:spTree>
    <p:extLst>
      <p:ext uri="{BB962C8B-B14F-4D97-AF65-F5344CB8AC3E}">
        <p14:creationId xmlns:p14="http://schemas.microsoft.com/office/powerpoint/2010/main" val="64252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358536" y="378823"/>
            <a:ext cx="9614263" cy="461665"/>
          </a:xfrm>
          <a:prstGeom prst="rect">
            <a:avLst/>
          </a:prstGeom>
          <a:noFill/>
        </p:spPr>
        <p:txBody>
          <a:bodyPr wrap="square" rtlCol="0">
            <a:spAutoFit/>
          </a:bodyPr>
          <a:lstStyle/>
          <a:p>
            <a:r>
              <a:rPr lang="en-GB" sz="2400" b="1" dirty="0" smtClean="0">
                <a:effectLst>
                  <a:outerShdw blurRad="38100" dist="38100" dir="2700000" algn="tl">
                    <a:srgbClr val="000000">
                      <a:alpha val="43137"/>
                    </a:srgbClr>
                  </a:outerShdw>
                </a:effectLst>
              </a:rPr>
              <a:t>           MCC </a:t>
            </a:r>
            <a:r>
              <a:rPr lang="en-GB" sz="2400" b="1" dirty="0">
                <a:effectLst>
                  <a:outerShdw blurRad="38100" dist="38100" dir="2700000" algn="tl">
                    <a:srgbClr val="000000">
                      <a:alpha val="43137"/>
                    </a:srgbClr>
                  </a:outerShdw>
                </a:effectLst>
              </a:rPr>
              <a:t>Out of Court Parenting </a:t>
            </a:r>
            <a:r>
              <a:rPr lang="en-GB" sz="2400" b="1" dirty="0" smtClean="0">
                <a:effectLst>
                  <a:outerShdw blurRad="38100" dist="38100" dir="2700000" algn="tl">
                    <a:srgbClr val="000000">
                      <a:alpha val="43137"/>
                    </a:srgbClr>
                  </a:outerShdw>
                </a:effectLst>
              </a:rPr>
              <a:t>Intervention </a:t>
            </a:r>
            <a:r>
              <a:rPr lang="en-GB" sz="2400" b="1" dirty="0">
                <a:effectLst>
                  <a:outerShdw blurRad="38100" dist="38100" dir="2700000" algn="tl">
                    <a:srgbClr val="000000">
                      <a:alpha val="43137"/>
                    </a:srgbClr>
                  </a:outerShdw>
                </a:effectLst>
              </a:rPr>
              <a:t>Process</a:t>
            </a:r>
          </a:p>
        </p:txBody>
      </p:sp>
      <p:graphicFrame>
        <p:nvGraphicFramePr>
          <p:cNvPr id="8" name="Object 7"/>
          <p:cNvGraphicFramePr>
            <a:graphicFrameLocks noChangeAspect="1"/>
          </p:cNvGraphicFramePr>
          <p:nvPr>
            <p:extLst>
              <p:ext uri="{D42A27DB-BD31-4B8C-83A1-F6EECF244321}">
                <p14:modId xmlns:p14="http://schemas.microsoft.com/office/powerpoint/2010/main" val="4027199139"/>
              </p:ext>
            </p:extLst>
          </p:nvPr>
        </p:nvGraphicFramePr>
        <p:xfrm>
          <a:off x="796834" y="979714"/>
          <a:ext cx="10384972" cy="5577840"/>
        </p:xfrm>
        <a:graphic>
          <a:graphicData uri="http://schemas.openxmlformats.org/presentationml/2006/ole">
            <mc:AlternateContent xmlns:mc="http://schemas.openxmlformats.org/markup-compatibility/2006">
              <mc:Choice xmlns:v="urn:schemas-microsoft-com:vml" Requires="v">
                <p:oleObj spid="_x0000_s2056" name="Acrobat Document" r:id="rId3" imgW="8020012" imgH="5667195" progId="AcroExch.Document.DC">
                  <p:embed/>
                </p:oleObj>
              </mc:Choice>
              <mc:Fallback>
                <p:oleObj name="Acrobat Document" r:id="rId3" imgW="8020012" imgH="5667195" progId="AcroExch.Document.DC">
                  <p:embed/>
                  <p:pic>
                    <p:nvPicPr>
                      <p:cNvPr id="0" name=""/>
                      <p:cNvPicPr/>
                      <p:nvPr/>
                    </p:nvPicPr>
                    <p:blipFill>
                      <a:blip r:embed="rId4"/>
                      <a:stretch>
                        <a:fillRect/>
                      </a:stretch>
                    </p:blipFill>
                    <p:spPr>
                      <a:xfrm>
                        <a:off x="796834" y="979714"/>
                        <a:ext cx="10384972" cy="5577840"/>
                      </a:xfrm>
                      <a:prstGeom prst="rect">
                        <a:avLst/>
                      </a:prstGeom>
                    </p:spPr>
                  </p:pic>
                </p:oleObj>
              </mc:Fallback>
            </mc:AlternateContent>
          </a:graphicData>
        </a:graphic>
      </p:graphicFrame>
    </p:spTree>
    <p:extLst>
      <p:ext uri="{BB962C8B-B14F-4D97-AF65-F5344CB8AC3E}">
        <p14:creationId xmlns:p14="http://schemas.microsoft.com/office/powerpoint/2010/main" val="161841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1356013"/>
              </p:ext>
            </p:extLst>
          </p:nvPr>
        </p:nvGraphicFramePr>
        <p:xfrm>
          <a:off x="0" y="931930"/>
          <a:ext cx="12192000" cy="6109821"/>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831398448"/>
                    </a:ext>
                  </a:extLst>
                </a:gridCol>
                <a:gridCol w="4064000">
                  <a:extLst>
                    <a:ext uri="{9D8B030D-6E8A-4147-A177-3AD203B41FA5}">
                      <a16:colId xmlns:a16="http://schemas.microsoft.com/office/drawing/2014/main" val="1269822007"/>
                    </a:ext>
                  </a:extLst>
                </a:gridCol>
                <a:gridCol w="4064000">
                  <a:extLst>
                    <a:ext uri="{9D8B030D-6E8A-4147-A177-3AD203B41FA5}">
                      <a16:colId xmlns:a16="http://schemas.microsoft.com/office/drawing/2014/main" val="943255339"/>
                    </a:ext>
                  </a:extLst>
                </a:gridCol>
              </a:tblGrid>
              <a:tr h="377593">
                <a:tc>
                  <a:txBody>
                    <a:bodyPr/>
                    <a:lstStyle/>
                    <a:p>
                      <a:pPr algn="ctr"/>
                      <a:r>
                        <a:rPr lang="en-GB" dirty="0" smtClean="0"/>
                        <a:t>OUTCOME</a:t>
                      </a:r>
                      <a:endParaRPr lang="en-GB" dirty="0"/>
                    </a:p>
                  </a:txBody>
                  <a:tcPr/>
                </a:tc>
                <a:tc>
                  <a:txBody>
                    <a:bodyPr/>
                    <a:lstStyle/>
                    <a:p>
                      <a:pPr algn="ctr"/>
                      <a:r>
                        <a:rPr lang="en-GB" dirty="0" smtClean="0"/>
                        <a:t>ISSUE</a:t>
                      </a:r>
                      <a:endParaRPr lang="en-GB" dirty="0"/>
                    </a:p>
                  </a:txBody>
                  <a:tcPr/>
                </a:tc>
                <a:tc>
                  <a:txBody>
                    <a:bodyPr/>
                    <a:lstStyle/>
                    <a:p>
                      <a:pPr algn="ctr"/>
                      <a:r>
                        <a:rPr lang="en-GB" dirty="0" smtClean="0"/>
                        <a:t>ACTION</a:t>
                      </a:r>
                      <a:endParaRPr lang="en-GB" dirty="0"/>
                    </a:p>
                  </a:txBody>
                  <a:tcPr/>
                </a:tc>
                <a:extLst>
                  <a:ext uri="{0D108BD9-81ED-4DB2-BD59-A6C34878D82A}">
                    <a16:rowId xmlns:a16="http://schemas.microsoft.com/office/drawing/2014/main" val="61611065"/>
                  </a:ext>
                </a:extLst>
              </a:tr>
              <a:tr h="1301947">
                <a:tc>
                  <a:txBody>
                    <a:bodyPr/>
                    <a:lstStyle/>
                    <a:p>
                      <a:r>
                        <a:rPr lang="en-GB" sz="1200" dirty="0" smtClean="0"/>
                        <a:t>Individual did not take up the parenting support offer.</a:t>
                      </a:r>
                      <a:endParaRPr lang="en-GB" sz="1200" dirty="0"/>
                    </a:p>
                  </a:txBody>
                  <a:tcPr/>
                </a:tc>
                <a:tc>
                  <a:txBody>
                    <a:bodyPr/>
                    <a:lstStyle/>
                    <a:p>
                      <a:r>
                        <a:rPr lang="en-GB" sz="1200" dirty="0" smtClean="0"/>
                        <a:t>Individual did not take up the offer. It is expected that if the parenting worker is unable to make contact with the individual to set a date for the first 1:1 session after 3 weeks then the police will be notified that the individual did not take up the parenting support offer. </a:t>
                      </a:r>
                      <a:endParaRPr lang="en-GB" sz="1200" dirty="0"/>
                    </a:p>
                  </a:txBody>
                  <a:tcPr/>
                </a:tc>
                <a:tc>
                  <a:txBody>
                    <a:bodyPr/>
                    <a:lstStyle/>
                    <a:p>
                      <a:r>
                        <a:rPr lang="en-GB" sz="1200" dirty="0" smtClean="0"/>
                        <a:t>Parenting</a:t>
                      </a:r>
                      <a:r>
                        <a:rPr lang="en-GB" sz="1200" baseline="0" dirty="0" smtClean="0"/>
                        <a:t> Coordinator</a:t>
                      </a:r>
                      <a:r>
                        <a:rPr lang="en-GB" sz="1200" dirty="0" smtClean="0"/>
                        <a:t> to complete referral (notification) form and return to Police and Child</a:t>
                      </a:r>
                      <a:r>
                        <a:rPr lang="en-GB" sz="1200" baseline="0" dirty="0" smtClean="0"/>
                        <a:t> Duty</a:t>
                      </a:r>
                      <a:r>
                        <a:rPr lang="en-GB" sz="1200" dirty="0" smtClean="0"/>
                        <a:t> informing them about the lack of take up</a:t>
                      </a:r>
                      <a:endParaRPr lang="en-GB" sz="1200" dirty="0"/>
                    </a:p>
                  </a:txBody>
                  <a:tcPr/>
                </a:tc>
                <a:extLst>
                  <a:ext uri="{0D108BD9-81ED-4DB2-BD59-A6C34878D82A}">
                    <a16:rowId xmlns:a16="http://schemas.microsoft.com/office/drawing/2014/main" val="1998477752"/>
                  </a:ext>
                </a:extLst>
              </a:tr>
              <a:tr h="2353517">
                <a:tc>
                  <a:txBody>
                    <a:bodyPr/>
                    <a:lstStyle/>
                    <a:p>
                      <a:r>
                        <a:rPr lang="en-GB" sz="1200" dirty="0" smtClean="0"/>
                        <a:t>Individual did not engage appropriately</a:t>
                      </a:r>
                      <a:endParaRPr lang="en-GB" sz="1200" dirty="0"/>
                    </a:p>
                  </a:txBody>
                  <a:tcPr/>
                </a:tc>
                <a:tc>
                  <a:txBody>
                    <a:bodyPr/>
                    <a:lstStyle/>
                    <a:p>
                      <a:r>
                        <a:rPr lang="en-GB" sz="1200" dirty="0" smtClean="0"/>
                        <a:t>Individual did not engage appropriately with the sessions. The parenting worker will use their expertise and professional judgement to decide whether appropriate engagement has taken place (e.g. individual did not engage in discussion, was continually distracted e.g. on phone) etc.). The parenting worker must take into account the particular circumstances, additional needs and language skills of the individual which may have an impact on the way they are able to engage in the parenting sessions. </a:t>
                      </a:r>
                      <a:endParaRPr lang="en-GB" sz="1200" dirty="0"/>
                    </a:p>
                  </a:txBody>
                  <a:tcPr/>
                </a:tc>
                <a:tc>
                  <a:txBody>
                    <a:bodyPr/>
                    <a:lstStyle/>
                    <a:p>
                      <a:r>
                        <a:rPr lang="en-GB" sz="1200" dirty="0" smtClean="0"/>
                        <a:t>Parenting</a:t>
                      </a:r>
                      <a:r>
                        <a:rPr lang="en-GB" sz="1200" baseline="0" dirty="0" smtClean="0"/>
                        <a:t> Coordinator</a:t>
                      </a:r>
                      <a:r>
                        <a:rPr lang="en-GB" sz="1200" dirty="0" smtClean="0"/>
                        <a:t> to complete referral form (notification form) and return to Police and Child Duty to inform them of lack of engagement</a:t>
                      </a:r>
                      <a:endParaRPr lang="en-GB" sz="1200" dirty="0"/>
                    </a:p>
                  </a:txBody>
                  <a:tcPr/>
                </a:tc>
                <a:extLst>
                  <a:ext uri="{0D108BD9-81ED-4DB2-BD59-A6C34878D82A}">
                    <a16:rowId xmlns:a16="http://schemas.microsoft.com/office/drawing/2014/main" val="1179345920"/>
                  </a:ext>
                </a:extLst>
              </a:tr>
              <a:tr h="2076764">
                <a:tc>
                  <a:txBody>
                    <a:bodyPr/>
                    <a:lstStyle/>
                    <a:p>
                      <a:r>
                        <a:rPr lang="en-GB" sz="1200" dirty="0" smtClean="0"/>
                        <a:t>Individual completed the 1:1 sessions.</a:t>
                      </a:r>
                      <a:endParaRPr lang="en-GB" sz="1200" dirty="0"/>
                    </a:p>
                  </a:txBody>
                  <a:tcPr/>
                </a:tc>
                <a:tc>
                  <a:txBody>
                    <a:bodyPr/>
                    <a:lstStyle/>
                    <a:p>
                      <a:r>
                        <a:rPr lang="en-GB" sz="1200" dirty="0" smtClean="0"/>
                        <a:t>1:1 sessions</a:t>
                      </a:r>
                    </a:p>
                    <a:p>
                      <a:r>
                        <a:rPr lang="en-GB" sz="1200" dirty="0" smtClean="0"/>
                        <a:t>completed and individual engaged appropriately </a:t>
                      </a:r>
                    </a:p>
                    <a:p>
                      <a:r>
                        <a:rPr lang="en-GB" sz="1200" dirty="0" smtClean="0"/>
                        <a:t>The parenting worker will use their expertise and professional judgement to decide whether appropriate engagement has taken place. The parenting worker must take into account the particular circumstances, additional needs and language skills of the individual which may have an impact on the way they are able to engage in the parenting sessions. </a:t>
                      </a:r>
                    </a:p>
                    <a:p>
                      <a:endParaRPr lang="en-GB" dirty="0"/>
                    </a:p>
                  </a:txBody>
                  <a:tcPr/>
                </a:tc>
                <a:tc>
                  <a:txBody>
                    <a:bodyPr/>
                    <a:lstStyle/>
                    <a:p>
                      <a:r>
                        <a:rPr lang="en-GB" sz="1200" dirty="0" smtClean="0"/>
                        <a:t>Parenting</a:t>
                      </a:r>
                      <a:r>
                        <a:rPr lang="en-GB" sz="1200" baseline="0" dirty="0" smtClean="0"/>
                        <a:t> Coordinator</a:t>
                      </a:r>
                      <a:r>
                        <a:rPr lang="en-GB" sz="1200" dirty="0" smtClean="0"/>
                        <a:t> to complete referral form (notification form) and return to Police and Child Duty</a:t>
                      </a:r>
                      <a:r>
                        <a:rPr lang="en-GB" sz="1200" baseline="0" dirty="0" smtClean="0"/>
                        <a:t> </a:t>
                      </a:r>
                      <a:r>
                        <a:rPr lang="en-GB" sz="1200" dirty="0" smtClean="0"/>
                        <a:t>at the conclusion of the planned sessions.</a:t>
                      </a:r>
                      <a:endParaRPr lang="en-GB" sz="1200" dirty="0"/>
                    </a:p>
                  </a:txBody>
                  <a:tcPr/>
                </a:tc>
                <a:extLst>
                  <a:ext uri="{0D108BD9-81ED-4DB2-BD59-A6C34878D82A}">
                    <a16:rowId xmlns:a16="http://schemas.microsoft.com/office/drawing/2014/main" val="1989984308"/>
                  </a:ext>
                </a:extLst>
              </a:tr>
            </a:tbl>
          </a:graphicData>
        </a:graphic>
      </p:graphicFrame>
      <p:sp>
        <p:nvSpPr>
          <p:cNvPr id="4" name="TextBox 3"/>
          <p:cNvSpPr txBox="1"/>
          <p:nvPr/>
        </p:nvSpPr>
        <p:spPr>
          <a:xfrm>
            <a:off x="1287417" y="470263"/>
            <a:ext cx="9946640" cy="461665"/>
          </a:xfrm>
          <a:prstGeom prst="rect">
            <a:avLst/>
          </a:prstGeom>
          <a:noFill/>
        </p:spPr>
        <p:txBody>
          <a:bodyPr wrap="square" rtlCol="0">
            <a:spAutoFit/>
          </a:bodyPr>
          <a:lstStyle/>
          <a:p>
            <a:pPr algn="ctr"/>
            <a:r>
              <a:rPr lang="en-GB" sz="2400" b="1" dirty="0" smtClean="0">
                <a:effectLst>
                  <a:outerShdw blurRad="38100" dist="38100" dir="2700000" algn="tl">
                    <a:srgbClr val="000000">
                      <a:alpha val="43137"/>
                    </a:srgbClr>
                  </a:outerShdw>
                </a:effectLst>
              </a:rPr>
              <a:t>Measuring and reporting engagement in parenting support</a:t>
            </a:r>
            <a:endParaRPr lang="en-GB"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6461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6092" y="1083212"/>
            <a:ext cx="8505213" cy="4770537"/>
          </a:xfrm>
          <a:prstGeom prst="rect">
            <a:avLst/>
          </a:prstGeom>
          <a:noFill/>
        </p:spPr>
        <p:txBody>
          <a:bodyPr wrap="none" rtlCol="0">
            <a:spAutoFit/>
          </a:bodyPr>
          <a:lstStyle/>
          <a:p>
            <a:r>
              <a:rPr lang="en-GB" sz="2000" b="1" dirty="0" smtClean="0">
                <a:effectLst>
                  <a:outerShdw blurRad="38100" dist="38100" dir="2700000" algn="tl">
                    <a:srgbClr val="000000">
                      <a:alpha val="43137"/>
                    </a:srgbClr>
                  </a:outerShdw>
                </a:effectLst>
              </a:rPr>
              <a:t>Contact information:</a:t>
            </a:r>
          </a:p>
          <a:p>
            <a:endParaRPr lang="en-GB" dirty="0"/>
          </a:p>
          <a:p>
            <a:endParaRPr lang="en-GB" dirty="0" smtClean="0"/>
          </a:p>
          <a:p>
            <a:r>
              <a:rPr lang="en-GB" sz="2000" dirty="0" smtClean="0"/>
              <a:t>Beth Watkins – Flying Start Manager </a:t>
            </a:r>
            <a:r>
              <a:rPr lang="en-GB" sz="2000" dirty="0" smtClean="0">
                <a:hlinkClick r:id="rId2"/>
              </a:rPr>
              <a:t>bethwatkins@Monmouthshire.gov.uk</a:t>
            </a:r>
            <a:endParaRPr lang="en-GB" sz="2000" dirty="0" smtClean="0"/>
          </a:p>
          <a:p>
            <a:endParaRPr lang="en-GB" sz="2000" dirty="0"/>
          </a:p>
          <a:p>
            <a:r>
              <a:rPr lang="en-GB" sz="2000" dirty="0" smtClean="0"/>
              <a:t>Zoe Wildy – Parenting Coordinator </a:t>
            </a:r>
            <a:r>
              <a:rPr lang="en-GB" sz="2000" dirty="0" smtClean="0">
                <a:hlinkClick r:id="rId3"/>
              </a:rPr>
              <a:t>zoewildy@Monmouthshire.gov.uk</a:t>
            </a:r>
            <a:endParaRPr lang="en-GB" sz="2000" dirty="0" smtClean="0"/>
          </a:p>
          <a:p>
            <a:endParaRPr lang="en-GB" sz="2000" dirty="0"/>
          </a:p>
          <a:p>
            <a:r>
              <a:rPr lang="en-GB" sz="2000" dirty="0" smtClean="0"/>
              <a:t>Clair Line – Acorn Project Manager </a:t>
            </a:r>
            <a:r>
              <a:rPr lang="en-GB" sz="2000" dirty="0" smtClean="0">
                <a:hlinkClick r:id="rId4"/>
              </a:rPr>
              <a:t>clairline@Monmouthshire.gov.uk</a:t>
            </a:r>
            <a:endParaRPr lang="en-GB" sz="2000" dirty="0" smtClean="0"/>
          </a:p>
          <a:p>
            <a:endParaRPr lang="en-GB" sz="2000" dirty="0" smtClean="0"/>
          </a:p>
          <a:p>
            <a:r>
              <a:rPr lang="en-GB" sz="2000" dirty="0" smtClean="0"/>
              <a:t>Out of Court Parenting referrals </a:t>
            </a:r>
            <a:r>
              <a:rPr lang="en-GB" sz="2000" dirty="0" smtClean="0">
                <a:hlinkClick r:id="rId5"/>
              </a:rPr>
              <a:t>parenting@Monmouthshire.gov.uk</a:t>
            </a:r>
            <a:endParaRPr lang="en-GB" sz="2000" dirty="0" smtClean="0"/>
          </a:p>
          <a:p>
            <a:endParaRPr lang="en-GB" dirty="0" smtClean="0"/>
          </a:p>
          <a:p>
            <a:r>
              <a:rPr lang="en-GB" dirty="0"/>
              <a:t>Child Duty – </a:t>
            </a:r>
            <a:r>
              <a:rPr lang="en-GB" dirty="0" smtClean="0">
                <a:hlinkClick r:id="rId6"/>
              </a:rPr>
              <a:t>childduty@Monmouthshire.gov.uk</a:t>
            </a:r>
            <a:endParaRPr lang="en-GB" dirty="0" smtClean="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72764934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8879</TotalTime>
  <Words>424</Words>
  <Application>Microsoft Office PowerPoint</Application>
  <PresentationFormat>Widescreen</PresentationFormat>
  <Paragraphs>42</Paragraphs>
  <Slides>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6</vt:i4>
      </vt:variant>
    </vt:vector>
  </HeadingPairs>
  <TitlesOfParts>
    <vt:vector size="12" baseType="lpstr">
      <vt:lpstr>Arial</vt:lpstr>
      <vt:lpstr>Trebuchet MS</vt:lpstr>
      <vt:lpstr>Wingdings 3</vt:lpstr>
      <vt:lpstr>Facet</vt:lpstr>
      <vt:lpstr>Document</vt:lpstr>
      <vt:lpstr>Acrobat Document</vt:lpstr>
      <vt:lpstr>Out of Court Parenting</vt:lpstr>
      <vt:lpstr>PowerPoint Presentation</vt:lpstr>
      <vt:lpstr>PowerPoint Presentation</vt:lpstr>
      <vt:lpstr>PowerPoint Presentation</vt:lpstr>
      <vt:lpstr>PowerPoint Presentation</vt:lpstr>
      <vt:lpstr>PowerPoint Presentation</vt:lpstr>
    </vt:vector>
  </TitlesOfParts>
  <Company>Monmouthshire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Court Parenting</dc:title>
  <dc:creator>Watkins, Beth A.</dc:creator>
  <cp:lastModifiedBy>Heaney, Heather</cp:lastModifiedBy>
  <cp:revision>21</cp:revision>
  <dcterms:created xsi:type="dcterms:W3CDTF">2022-03-07T13:57:15Z</dcterms:created>
  <dcterms:modified xsi:type="dcterms:W3CDTF">2022-03-21T14:22:10Z</dcterms:modified>
</cp:coreProperties>
</file>